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0" r:id="rId4"/>
    <p:sldId id="261" r:id="rId5"/>
    <p:sldId id="269" r:id="rId6"/>
    <p:sldId id="262" r:id="rId7"/>
    <p:sldId id="271" r:id="rId8"/>
    <p:sldId id="273" r:id="rId9"/>
    <p:sldId id="259" r:id="rId10"/>
    <p:sldId id="274" r:id="rId11"/>
    <p:sldId id="264" r:id="rId12"/>
    <p:sldId id="276" r:id="rId13"/>
    <p:sldId id="266" r:id="rId14"/>
    <p:sldId id="267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89" autoAdjust="0"/>
  </p:normalViewPr>
  <p:slideViewPr>
    <p:cSldViewPr snapToGrid="0">
      <p:cViewPr varScale="1">
        <p:scale>
          <a:sx n="101" d="100"/>
          <a:sy n="101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 dirty="0"/>
            <a:t>Práce s MQTT</a:t>
          </a:r>
          <a:endParaRPr lang="en-US" dirty="0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 dirty="0"/>
            <a:t>Práce v programovacím jazyku Pythonu</a:t>
          </a:r>
          <a:endParaRPr lang="en-US" dirty="0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/>
      <dgm:spPr/>
      <dgm:t>
        <a:bodyPr/>
        <a:lstStyle/>
        <a:p>
          <a:r>
            <a:rPr lang="cs-CZ" dirty="0"/>
            <a:t>Práce s prostorem</a:t>
          </a:r>
          <a:endParaRPr lang="en-US" dirty="0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986E6B1-C35B-4E11-BFA4-15D30C6CFEDB}">
      <dgm:prSet/>
      <dgm:spPr/>
      <dgm:t>
        <a:bodyPr/>
        <a:lstStyle/>
        <a:p>
          <a:r>
            <a:rPr lang="cs-CZ" dirty="0"/>
            <a:t>Práce s 3D tiskárnou</a:t>
          </a:r>
          <a:endParaRPr lang="en-US" dirty="0"/>
        </a:p>
      </dgm:t>
    </dgm:pt>
    <dgm:pt modelId="{5ACF464F-477D-4178-BECD-81D7CD865F82}" type="parTrans" cxnId="{630AA77F-58B0-47FC-9D24-A2BDAE5DB975}">
      <dgm:prSet/>
      <dgm:spPr/>
      <dgm:t>
        <a:bodyPr/>
        <a:lstStyle/>
        <a:p>
          <a:endParaRPr lang="en-US"/>
        </a:p>
      </dgm:t>
    </dgm:pt>
    <dgm:pt modelId="{B88DDF53-4ECC-41E7-900B-C88667467DE4}" type="sibTrans" cxnId="{630AA77F-58B0-47FC-9D24-A2BDAE5DB975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472F52-547B-4005-A7DA-499C1B961F2A}" type="pres">
      <dgm:prSet presAssocID="{AE7F68D8-332A-4B36-ACC9-D00AE515A9C6}" presName="spacer" presStyleCnt="0"/>
      <dgm:spPr/>
    </dgm:pt>
    <dgm:pt modelId="{82F12B2D-6C4C-408E-B958-F717A03C26D8}" type="pres">
      <dgm:prSet presAssocID="{5986E6B1-C35B-4E11-BFA4-15D30C6CFED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9EBBE314-4F90-451D-B074-F74872AE4BA5}" type="presOf" srcId="{5986E6B1-C35B-4E11-BFA4-15D30C6CFEDB}" destId="{82F12B2D-6C4C-408E-B958-F717A03C26D8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630AA77F-58B0-47FC-9D24-A2BDAE5DB975}" srcId="{D2D9314B-FDB1-4702-A62A-BF27AFAA5508}" destId="{5986E6B1-C35B-4E11-BFA4-15D30C6CFEDB}" srcOrd="3" destOrd="0" parTransId="{5ACF464F-477D-4178-BECD-81D7CD865F82}" sibTransId="{B88DDF53-4ECC-41E7-900B-C88667467DE4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  <dgm:cxn modelId="{D6399AD9-75FC-4618-84FF-32E7FB0D69F5}" type="presParOf" srcId="{DC1D34D6-273A-4A26-8263-3C4ED1C7070E}" destId="{4E472F52-547B-4005-A7DA-499C1B961F2A}" srcOrd="5" destOrd="0" presId="urn:microsoft.com/office/officeart/2005/8/layout/vList2"/>
    <dgm:cxn modelId="{9120EFB6-6076-4394-8F05-ABD825467542}" type="presParOf" srcId="{DC1D34D6-273A-4A26-8263-3C4ED1C7070E}" destId="{82F12B2D-6C4C-408E-B958-F717A03C26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 dirty="0"/>
            <a:t>Dosah senzoru: </a:t>
          </a:r>
          <a:r>
            <a:rPr lang="cs-CZ" b="0" i="0" dirty="0"/>
            <a:t>400cm</a:t>
          </a:r>
          <a:endParaRPr lang="en-US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 dirty="0"/>
            <a:t>Rozlišení: 10cm</a:t>
          </a:r>
          <a:endParaRPr lang="en-US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5AA34B3-1A20-49D3-A55D-651938D91D04}">
      <dgm:prSet/>
      <dgm:spPr/>
      <dgm:t>
        <a:bodyPr/>
        <a:lstStyle/>
        <a:p>
          <a:r>
            <a:rPr lang="cs-CZ" dirty="0"/>
            <a:t>Teoretický dosah mapy: 160cm do všech směrů (320x320cm)</a:t>
          </a:r>
          <a:endParaRPr lang="en-US" dirty="0"/>
        </a:p>
      </dgm:t>
    </dgm:pt>
    <dgm:pt modelId="{64A1D4A6-6CD6-4579-BAC8-68A2A4AB2676}" type="parTrans" cxnId="{952A834C-C68F-4A70-87E7-B50144A5C17B}">
      <dgm:prSet/>
      <dgm:spPr/>
      <dgm:t>
        <a:bodyPr/>
        <a:lstStyle/>
        <a:p>
          <a:endParaRPr lang="cs-CZ"/>
        </a:p>
      </dgm:t>
    </dgm:pt>
    <dgm:pt modelId="{482DA211-E990-449C-A9D7-CB36EE015EFB}" type="sibTrans" cxnId="{952A834C-C68F-4A70-87E7-B50144A5C17B}">
      <dgm:prSet/>
      <dgm:spPr/>
      <dgm:t>
        <a:bodyPr/>
        <a:lstStyle/>
        <a:p>
          <a:endParaRPr lang="cs-CZ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BBE174A8-043A-499D-ACAC-169B9F3FDC4A}" type="pres">
      <dgm:prSet presAssocID="{C5AA34B3-1A20-49D3-A55D-651938D91D0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E4F411-C336-41CD-A998-1E379AFB1452}" type="pres">
      <dgm:prSet presAssocID="{482DA211-E990-449C-A9D7-CB36EE015EFB}" presName="spacer" presStyleCnt="0"/>
      <dgm:spPr/>
    </dgm:pt>
    <dgm:pt modelId="{0E578A40-E634-417F-A5DC-012320E8A816}" type="pres">
      <dgm:prSet presAssocID="{08F46DE2-E4F9-47BB-AB25-BCCF91074E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4A9A8810-8F55-4D39-B08E-8AEBE203BCF0}" type="presOf" srcId="{C5AA34B3-1A20-49D3-A55D-651938D91D04}" destId="{BBE174A8-043A-499D-ACAC-169B9F3FDC4A}" srcOrd="0" destOrd="0" presId="urn:microsoft.com/office/officeart/2005/8/layout/vList2"/>
    <dgm:cxn modelId="{2ABB6D2C-D792-44EF-ADA8-F37908B4EBBF}" srcId="{D2D9314B-FDB1-4702-A62A-BF27AFAA5508}" destId="{08F46DE2-E4F9-47BB-AB25-BCCF91074E7C}" srcOrd="2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52A834C-C68F-4A70-87E7-B50144A5C17B}" srcId="{D2D9314B-FDB1-4702-A62A-BF27AFAA5508}" destId="{C5AA34B3-1A20-49D3-A55D-651938D91D04}" srcOrd="1" destOrd="0" parTransId="{64A1D4A6-6CD6-4579-BAC8-68A2A4AB2676}" sibTransId="{482DA211-E990-449C-A9D7-CB36EE015EFB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29D629E-7182-4077-93D3-175A3C6A512E}" type="presParOf" srcId="{DC1D34D6-273A-4A26-8263-3C4ED1C7070E}" destId="{BBE174A8-043A-499D-ACAC-169B9F3FDC4A}" srcOrd="2" destOrd="0" presId="urn:microsoft.com/office/officeart/2005/8/layout/vList2"/>
    <dgm:cxn modelId="{AF12534A-C629-42B0-8832-B2B13FBD00D7}" type="presParOf" srcId="{DC1D34D6-273A-4A26-8263-3C4ED1C7070E}" destId="{5AE4F411-C336-41CD-A998-1E379AFB1452}" srcOrd="3" destOrd="0" presId="urn:microsoft.com/office/officeart/2005/8/layout/vList2"/>
    <dgm:cxn modelId="{383E84A2-350D-49E8-A02C-729C98347B2A}" type="presParOf" srcId="{DC1D34D6-273A-4A26-8263-3C4ED1C7070E}" destId="{0E578A40-E634-417F-A5DC-012320E8A8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Nejbližší volná souřadnice s 0</a:t>
          </a:r>
          <a:endParaRPr lang="en-US" sz="3400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Náhodný výběr</a:t>
          </a:r>
          <a:endParaRPr lang="en-US" sz="3400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 custT="1"/>
      <dgm:spPr/>
      <dgm:t>
        <a:bodyPr/>
        <a:lstStyle/>
        <a:p>
          <a:r>
            <a:rPr lang="cs-CZ" sz="3400" dirty="0"/>
            <a:t>Pojištění proti kroku zpět</a:t>
          </a:r>
          <a:endParaRPr lang="en-US" sz="3400" dirty="0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37268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s MQTT</a:t>
          </a:r>
          <a:endParaRPr lang="en-US" sz="4000" kern="1200" dirty="0"/>
        </a:p>
      </dsp:txBody>
      <dsp:txXfrm>
        <a:off x="47976" y="85244"/>
        <a:ext cx="10419648" cy="886848"/>
      </dsp:txXfrm>
    </dsp:sp>
    <dsp:sp modelId="{0E578A40-E634-417F-A5DC-012320E8A816}">
      <dsp:nvSpPr>
        <dsp:cNvPr id="0" name=""/>
        <dsp:cNvSpPr/>
      </dsp:nvSpPr>
      <dsp:spPr>
        <a:xfrm>
          <a:off x="0" y="1135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v programovacím jazyku Pythonu</a:t>
          </a:r>
          <a:endParaRPr lang="en-US" sz="4000" kern="1200" dirty="0"/>
        </a:p>
      </dsp:txBody>
      <dsp:txXfrm>
        <a:off x="47976" y="1183245"/>
        <a:ext cx="10419648" cy="886848"/>
      </dsp:txXfrm>
    </dsp:sp>
    <dsp:sp modelId="{C1A20EA9-DD50-4C86-9818-15CE2BFEC32E}">
      <dsp:nvSpPr>
        <dsp:cNvPr id="0" name=""/>
        <dsp:cNvSpPr/>
      </dsp:nvSpPr>
      <dsp:spPr>
        <a:xfrm>
          <a:off x="0" y="2233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s prostorem</a:t>
          </a:r>
          <a:endParaRPr lang="en-US" sz="4000" kern="1200" dirty="0"/>
        </a:p>
      </dsp:txBody>
      <dsp:txXfrm>
        <a:off x="47976" y="2281245"/>
        <a:ext cx="10419648" cy="886848"/>
      </dsp:txXfrm>
    </dsp:sp>
    <dsp:sp modelId="{82F12B2D-6C4C-408E-B958-F717A03C26D8}">
      <dsp:nvSpPr>
        <dsp:cNvPr id="0" name=""/>
        <dsp:cNvSpPr/>
      </dsp:nvSpPr>
      <dsp:spPr>
        <a:xfrm>
          <a:off x="0" y="3331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Práce s 3D tiskárnou</a:t>
          </a:r>
          <a:endParaRPr lang="en-US" sz="4000" kern="1200" dirty="0"/>
        </a:p>
      </dsp:txBody>
      <dsp:txXfrm>
        <a:off x="47976" y="3379245"/>
        <a:ext cx="10419648" cy="886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41510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Dosah senzoru: </a:t>
          </a:r>
          <a:r>
            <a:rPr lang="cs-CZ" sz="3400" b="0" i="0" kern="1200" dirty="0"/>
            <a:t>400cm</a:t>
          </a:r>
          <a:endParaRPr lang="en-US" sz="3400" kern="1200" dirty="0"/>
        </a:p>
      </dsp:txBody>
      <dsp:txXfrm>
        <a:off x="66267" y="107777"/>
        <a:ext cx="10383066" cy="1224958"/>
      </dsp:txXfrm>
    </dsp:sp>
    <dsp:sp modelId="{BBE174A8-043A-499D-ACAC-169B9F3FDC4A}">
      <dsp:nvSpPr>
        <dsp:cNvPr id="0" name=""/>
        <dsp:cNvSpPr/>
      </dsp:nvSpPr>
      <dsp:spPr>
        <a:xfrm>
          <a:off x="0" y="1496922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Teoretický dosah mapy: 160cm do všech směrů (320x320cm)</a:t>
          </a:r>
          <a:endParaRPr lang="en-US" sz="3400" kern="1200" dirty="0"/>
        </a:p>
      </dsp:txBody>
      <dsp:txXfrm>
        <a:off x="66267" y="1563189"/>
        <a:ext cx="10383066" cy="1224958"/>
      </dsp:txXfrm>
    </dsp:sp>
    <dsp:sp modelId="{0E578A40-E634-417F-A5DC-012320E8A816}">
      <dsp:nvSpPr>
        <dsp:cNvPr id="0" name=""/>
        <dsp:cNvSpPr/>
      </dsp:nvSpPr>
      <dsp:spPr>
        <a:xfrm>
          <a:off x="0" y="2952335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Rozlišení: 10cm</a:t>
          </a:r>
          <a:endParaRPr lang="en-US" sz="3400" kern="1200" dirty="0"/>
        </a:p>
      </dsp:txBody>
      <dsp:txXfrm>
        <a:off x="66267" y="3018602"/>
        <a:ext cx="10383066" cy="1224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Nejbližší volná souřadnice s 0</a:t>
          </a:r>
          <a:endParaRPr lang="en-US" sz="3400" kern="1200" dirty="0"/>
        </a:p>
      </dsp:txBody>
      <dsp:txXfrm>
        <a:off x="59399" y="222667"/>
        <a:ext cx="10396802" cy="1098002"/>
      </dsp:txXfrm>
    </dsp:sp>
    <dsp:sp modelId="{0E578A40-E634-417F-A5DC-012320E8A816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Náhodný výběr</a:t>
          </a:r>
          <a:endParaRPr lang="en-US" sz="3400" kern="1200" dirty="0"/>
        </a:p>
      </dsp:txBody>
      <dsp:txXfrm>
        <a:off x="59399" y="1626668"/>
        <a:ext cx="10396802" cy="1098002"/>
      </dsp:txXfrm>
    </dsp:sp>
    <dsp:sp modelId="{C1A20EA9-DD50-4C86-9818-15CE2BFEC32E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Pojištění proti kroku zpět</a:t>
          </a:r>
          <a:endParaRPr lang="en-US" sz="3400" kern="1200" dirty="0"/>
        </a:p>
      </dsp:txBody>
      <dsp:txXfrm>
        <a:off x="59399" y="3030668"/>
        <a:ext cx="1039680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DB3B-9DC8-4A19-9446-45C6E8E3BEFD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A9AD8-4651-4145-AF1A-D6B0CE1A36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0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 milý spolužáci, chtěl bych vám představit svoji maturitní práci: Sonar Car</a:t>
            </a:r>
          </a:p>
          <a:p>
            <a:r>
              <a:rPr lang="cs-CZ" dirty="0"/>
              <a:t>Se spolužákem Tomášem jsme chtěli vytvořit auto, které by jezdilo autonomně po místnosti a vytvářelo její mapu, kterou bude možné potom, zobrazit</a:t>
            </a:r>
          </a:p>
          <a:p>
            <a:r>
              <a:rPr lang="cs-CZ" dirty="0"/>
              <a:t>Mým úkolem bylo vytvořit sonar a vytvořit algoritmus, který rozhoduje o cestě autíčka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455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426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 mechanismu pro otáčení sonaru bych implementoval ložisko.</a:t>
            </a:r>
          </a:p>
          <a:p>
            <a:r>
              <a:rPr lang="cs-CZ" dirty="0"/>
              <a:t>Předělat napájení.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018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první verzi SW se sonar otáčel pouze po 90°, protože jsem se s tím teprve učil a přicházel na tu logiku toho programu, ale i tak se mi povedlo vytvořit první mapu. Takže jsem ještě musel vytvořit skript pomocí kterého se mapa vykreslila. Ten jsem později implementoval do panelu. </a:t>
            </a:r>
          </a:p>
          <a:p>
            <a:r>
              <a:rPr lang="cs-CZ" dirty="0"/>
              <a:t>Dále bylo nutné SW upravit tak, aby zaznamenával pravděpodobnost překážky v daném místě, tedy zvyšoval hodnotu na dané souřadnici, kvůli možnému „šumu“ a zjemnit rotaci sonaru z 90° na pouhých 5°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305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další verzi sonaru se mi podařilo SW zdokonalit a sonar se otáčel po 5°, vytvářel mapu, kde bylo jasně vidět pravděpodobnost překážky. Dále jsem sonar připojil k wifi a mapu posílal pomocí MQTT.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0042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Dále jsem vytvořil panel pro jednoduché manuální ovládání autíčka. Panel je pojištěn proti přehlcování autíčka. </a:t>
            </a:r>
          </a:p>
          <a:p>
            <a:r>
              <a:rPr lang="cs-CZ" dirty="0"/>
              <a:t>Dále jak jsem již říkal je možné si nechat vykreslit mapu.</a:t>
            </a:r>
          </a:p>
          <a:p>
            <a:r>
              <a:rPr lang="cs-CZ" dirty="0"/>
              <a:t>Panel také obsahuje log MQTT zpráv.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Vykreslování mapy lze provést buď manuálně, nebo se mapa vykresluje automaticky. Program rozpozná MQTT zprávu obsahující mapu a automaticky ji vykreslí.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418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Komunikační protokol. Je navržen pro efektivní a spolehlivou komunikaci mezi různými zařízeními (senzory nebo jiné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IoT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zařízení). Je to takový pošťák.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995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P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očítačová sběrnice sloužící pro přenos dat mezi zařízeními. Nejlépe funguje na krátkou vzdálenost. Proto je pro tento projekt ideální, jelikož propojujeme 2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Raspberry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Pica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.</a:t>
            </a: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510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15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Vznikl problém kdy se sonar nejspíš kvůli nedostatečnému napájení zasekne a přestane mapovat.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898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B80D-3DB9-B906-7637-DB45EDB8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81FB35-AD97-A3C0-4F1B-176821383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18F1AC-5D50-731C-C250-563EDB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7C2EC9-49D6-AD64-16D5-8D36991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BBB634-6251-9345-B104-FC2CB27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569922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6E1B0D-EF56-3252-260B-6536265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FFE9F2-DC21-326F-CCF8-01628CA5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FB0C79-BC2D-131E-5156-09CC0BA7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1C4C21-596B-57A1-D7C4-6AD37A4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13FA07-8486-B5DF-144C-F4FA11D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240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41AEE0-49B7-6952-50BC-A1B643BB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46A237-81CF-82E8-806D-995424F7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5F88FD-D68C-DF24-ECD5-9ED0711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A695F3-18E7-1928-36AC-4365000C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318FA07-0A19-2AD4-CD14-0A8CBE7C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968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7B0A87-E9E7-A532-5D2A-328D8DF5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906904-590F-1BE8-2D3C-02141C6C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C738F7-969F-CDFC-F8AE-1075AF5A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B649AE-6F35-8C45-FFB2-332A2A44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7CA00F-9F61-74D8-5959-D5430B3F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2114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5669A-A9B7-B171-F519-E04B636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5D3C8D9-7463-92D4-3B44-D67C52E0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CA41A-1B6B-6332-1FC5-A18ADAD9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94FC8B-4A1B-1842-D5E3-25DD775B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AD8C98-E406-0135-BB7B-F0260A4A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160008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0238C-DB08-F808-1193-8EEB6E08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9EF9D3-E0A6-FCC4-CFD9-1FEAC57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56FDCB-4128-8F45-9263-4B852FFD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2CFEE65-BCEB-60EA-CBD9-1DD9FB2C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A109CA-408A-EF1E-D558-643F201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1029C0-4EB3-308D-1D61-22B48AB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529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5B5E06-A1A4-0FD0-4D62-C3C89D8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661989-9AEF-5F47-AC47-1857BDD5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FB960DE-8381-4AA1-F9A2-01223E5C8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DC7D57-51FD-AA54-434C-EF50966DF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57086D-A27D-E267-0BA4-4D4B5733F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046CEA-C351-5EC1-0AD0-11B729D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F12C09-78E5-1B53-5853-1E51DD41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596DB6E-C680-8816-7D3F-791ED79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241611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E0DEF0-CC64-18CB-59D8-BEEE609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038510-7465-1FFC-6CC2-8AE76494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A8580-1C2B-C3EF-6F0F-C1E8596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2C03-BD08-56BB-4F21-4F75837F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61667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A52D3FC-837F-B311-FE80-E3C211F6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E2193-C420-0536-75EC-233A90E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FFB34C-ED21-7C1B-6037-ECFE18E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87736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6B90AA-04E3-21F8-A6DD-9CB25AE1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7A6723-8A69-4DF8-BFEA-75DF469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D5FEF6-C4B7-7C86-8578-C8B1FEC00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3263DE-385F-00C3-48D4-C9BA0E6A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FE8D15D-CE61-9535-C179-3B93BCB0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1E05117-E88C-7417-6BBA-4466D1B1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1010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4C491-39B5-9D1C-4E31-5905AC2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CFC97C8-42BA-4A8F-3668-1D99BAE8B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61B55F-DFED-7490-9170-3F75ABE1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A00679-BDAA-5ACE-EF39-23C962A4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37A309-E780-3909-04BE-2CC935F6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942F8-7A6E-39B0-2997-D44F69D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46179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C7FDDCE-E295-3999-C352-9B204A14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C7C30B8-F87E-574E-D295-A55232F5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585CBE-29F3-A11E-4553-B73DC418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ADCF74-F627-7FA1-9D3C-5EC2E0447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C49802-1E3D-9EDC-B06B-979F78E1A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onar Car">
            <a:extLst>
              <a:ext uri="{FF2B5EF4-FFF2-40B4-BE49-F238E27FC236}">
                <a16:creationId xmlns:a16="http://schemas.microsoft.com/office/drawing/2014/main" id="{238812D2-3E7D-6167-F3F5-E1AD0D60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6E9850-9F22-AD95-D850-46FFA046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Sonar Car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697CCA3-0E52-B684-BCE4-AB32E53FD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Matěj Jun</a:t>
            </a:r>
          </a:p>
          <a:p>
            <a:r>
              <a:rPr lang="cs-CZ" dirty="0">
                <a:solidFill>
                  <a:srgbClr val="FFFFFF"/>
                </a:solidFill>
              </a:rPr>
              <a:t>4.L</a:t>
            </a:r>
          </a:p>
        </p:txBody>
      </p:sp>
    </p:spTree>
    <p:extLst>
      <p:ext uri="{BB962C8B-B14F-4D97-AF65-F5344CB8AC3E}">
        <p14:creationId xmlns:p14="http://schemas.microsoft.com/office/powerpoint/2010/main" val="109115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mě projekt naučil?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154" name="Zástupný obsah 2">
            <a:extLst>
              <a:ext uri="{FF2B5EF4-FFF2-40B4-BE49-F238E27FC236}">
                <a16:creationId xmlns:a16="http://schemas.microsoft.com/office/drawing/2014/main" id="{C01EBED4-857B-A020-91D7-75A4B2B9E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1761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7211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Obsah obrázku podlaha, boty, interiér, hračka&#10;&#10;Popis byl vytvořen automaticky">
            <a:extLst>
              <a:ext uri="{FF2B5EF4-FFF2-40B4-BE49-F238E27FC236}">
                <a16:creationId xmlns:a16="http://schemas.microsoft.com/office/drawing/2014/main" id="{A1F47752-B547-6F75-1085-13EC436A2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7958" b="3"/>
          <a:stretch/>
        </p:blipFill>
        <p:spPr bwMode="auto">
          <a:xfrm>
            <a:off x="4038610" y="7"/>
            <a:ext cx="4039673" cy="6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E5614-8D4F-5456-6DA6-2CCDF08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Závěr</a:t>
            </a:r>
          </a:p>
        </p:txBody>
      </p:sp>
      <p:pic>
        <p:nvPicPr>
          <p:cNvPr id="3076" name="Picture 4" descr="Obsah obrázku interiér, počítač, kancelářské potřeby, elektronika&#10;&#10;Popis byl vytvořen automaticky">
            <a:extLst>
              <a:ext uri="{FF2B5EF4-FFF2-40B4-BE49-F238E27FC236}">
                <a16:creationId xmlns:a16="http://schemas.microsoft.com/office/drawing/2014/main" id="{966DC5ED-D5EC-B6D5-DC1A-0360A43B0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-2" b="-2"/>
          <a:stretch/>
        </p:blipFill>
        <p:spPr bwMode="auto">
          <a:xfrm>
            <a:off x="8068007" y="-7"/>
            <a:ext cx="4123986" cy="68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38911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 pokračovat?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0"/>
            <a:ext cx="3291839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Ložisko pro otáčení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Vylepšit mapovací software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Lepší napájení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F552F9-9F97-B20F-1F4B-42DCDA37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4" y="2021710"/>
            <a:ext cx="3205354" cy="32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D4D4C-D94C-7807-BFE2-CA81374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7065" y="2218308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Šipka: doprava 3">
            <a:extLst>
              <a:ext uri="{FF2B5EF4-FFF2-40B4-BE49-F238E27FC236}">
                <a16:creationId xmlns:a16="http://schemas.microsoft.com/office/drawing/2014/main" id="{25F7974D-FE68-DC3A-FF67-5177B91EA0C8}"/>
              </a:ext>
            </a:extLst>
          </p:cNvPr>
          <p:cNvSpPr/>
          <p:nvPr/>
        </p:nvSpPr>
        <p:spPr>
          <a:xfrm>
            <a:off x="3438525" y="3295775"/>
            <a:ext cx="4690331" cy="65722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3086074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0897BC4-A98F-DE82-5F73-C25F841FB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1" b="2996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8D2D09-0770-E0F7-A5B9-E59EBB99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DĚKUJI ZA POZORNOST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037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AE2413-ECF0-FA70-9FEC-0D2E11AC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VID_62880311_193401_505">
            <a:hlinkClick r:id="" action="ppaction://media"/>
            <a:extLst>
              <a:ext uri="{FF2B5EF4-FFF2-40B4-BE49-F238E27FC236}">
                <a16:creationId xmlns:a16="http://schemas.microsoft.com/office/drawing/2014/main" id="{CD5F3AAC-4462-4942-7A5B-95F1EBE79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98494" y="234897"/>
            <a:ext cx="4452160" cy="7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62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Jaké jsou možnosti vašeho mapování (dosah, rozlišení, předpoklady)?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D3DDB9F3-4828-17D3-3253-BCDFE6CC8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0013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72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Vás vedlo k výběru ultrazvuku? Proč ne laser?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Sonar -&gt; ultrazvuk</a:t>
            </a:r>
          </a:p>
        </p:txBody>
      </p:sp>
      <p:graphicFrame>
        <p:nvGraphicFramePr>
          <p:cNvPr id="20" name="Zástupný obsah 19">
            <a:extLst>
              <a:ext uri="{FF2B5EF4-FFF2-40B4-BE49-F238E27FC236}">
                <a16:creationId xmlns:a16="http://schemas.microsoft.com/office/drawing/2014/main" id="{A2ACE858-DDB6-B4C9-CEAC-16FF62C16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680385"/>
              </p:ext>
            </p:extLst>
          </p:nvPr>
        </p:nvGraphicFramePr>
        <p:xfrm>
          <a:off x="7086599" y="1657348"/>
          <a:ext cx="4303421" cy="5000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954">
                  <a:extLst>
                    <a:ext uri="{9D8B030D-6E8A-4147-A177-3AD203B41FA5}">
                      <a16:colId xmlns:a16="http://schemas.microsoft.com/office/drawing/2014/main" val="1183388494"/>
                    </a:ext>
                  </a:extLst>
                </a:gridCol>
                <a:gridCol w="1329629">
                  <a:extLst>
                    <a:ext uri="{9D8B030D-6E8A-4147-A177-3AD203B41FA5}">
                      <a16:colId xmlns:a16="http://schemas.microsoft.com/office/drawing/2014/main" val="2061996"/>
                    </a:ext>
                  </a:extLst>
                </a:gridCol>
                <a:gridCol w="1772838">
                  <a:extLst>
                    <a:ext uri="{9D8B030D-6E8A-4147-A177-3AD203B41FA5}">
                      <a16:colId xmlns:a16="http://schemas.microsoft.com/office/drawing/2014/main" val="1874813505"/>
                    </a:ext>
                  </a:extLst>
                </a:gridCol>
              </a:tblGrid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Vlastnost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HC-SR04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VL53L0X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4129494705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 měření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2 cm až 400 cm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Až 2 metry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724130781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Přesnost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Rozsahnutá, obvykle ± 3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Přibližně 1-2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103266221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Reakční doba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Pár desítek ms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l-PL" sz="1300" u="none" strike="noStrike">
                          <a:effectLst/>
                        </a:rPr>
                        <a:t>Velmi rychlá, obvykle pod 30 ms</a:t>
                      </a:r>
                      <a:endParaRPr lang="pl-PL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400852486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Ovládání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Digitální signál Trigger/Echo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I2C rozhraní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171807906"/>
                  </a:ext>
                </a:extLst>
              </a:tr>
              <a:tr h="1313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Citlivost na prostředí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Může být ovlivněn např. povrchem cíle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Méně citlivý na prostředí, ale vyžaduje přímou viditelnost k cíli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702263595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Náklady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Levnější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Středně cenově dostupný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657429160"/>
                  </a:ext>
                </a:extLst>
              </a:tr>
            </a:tbl>
          </a:graphicData>
        </a:graphic>
      </p:graphicFrame>
      <p:pic>
        <p:nvPicPr>
          <p:cNvPr id="2050" name="Picture 2" descr="Laserový senzor vzdálenosti GY-VL53L0X I2C">
            <a:extLst>
              <a:ext uri="{FF2B5EF4-FFF2-40B4-BE49-F238E27FC236}">
                <a16:creationId xmlns:a16="http://schemas.microsoft.com/office/drawing/2014/main" id="{8F70D251-45BD-401A-90D6-3713D6A4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8" y="1603915"/>
            <a:ext cx="3668775" cy="27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C-SR04 Ultrazvukový senzorový modul pro měření vzdálenosti 3.3V / 5V">
            <a:extLst>
              <a:ext uri="{FF2B5EF4-FFF2-40B4-BE49-F238E27FC236}">
                <a16:creationId xmlns:a16="http://schemas.microsoft.com/office/drawing/2014/main" id="{154632D2-1D15-4611-5578-6B1A8D07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238499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07974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Řešili jste autonomní pohyb vozítka, volbu směru cesty?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3" name="Zástupný obsah 2">
            <a:extLst>
              <a:ext uri="{FF2B5EF4-FFF2-40B4-BE49-F238E27FC236}">
                <a16:creationId xmlns:a16="http://schemas.microsoft.com/office/drawing/2014/main" id="{13842B21-82F2-F092-6915-015C7118C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8972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256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3BAE628-ED67-E82D-F571-9545473E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Vývoj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7FD89-DC4F-9DFE-4404-AA1421B7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9918"/>
          <a:stretch/>
        </p:blipFill>
        <p:spPr bwMode="auto">
          <a:xfrm>
            <a:off x="1857376" y="1704971"/>
            <a:ext cx="2219324" cy="48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A1521-F6C9-99AC-E549-62B831D0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496" y="1765354"/>
            <a:ext cx="5389042" cy="50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D721412-6048-A9A4-2170-DCAFF17E6722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První verze SW</a:t>
            </a:r>
          </a:p>
        </p:txBody>
      </p:sp>
    </p:spTree>
    <p:extLst>
      <p:ext uri="{BB962C8B-B14F-4D97-AF65-F5344CB8AC3E}">
        <p14:creationId xmlns:p14="http://schemas.microsoft.com/office/powerpoint/2010/main" val="429435714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A0A5B88-0731-CCE6-BA1C-A06D346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Sonar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87A5CF-4073-E684-6607-0A9B2B8AA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7828" b="23625"/>
          <a:stretch/>
        </p:blipFill>
        <p:spPr bwMode="auto">
          <a:xfrm>
            <a:off x="758688" y="1819387"/>
            <a:ext cx="5242062" cy="50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018AB2-3B11-344E-E88F-7D22FFA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495" y="1575460"/>
            <a:ext cx="5432562" cy="54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7639CFB-0731-6AF1-25AE-263C36D5D3A0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Otáčení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Mapování</a:t>
            </a:r>
          </a:p>
        </p:txBody>
      </p:sp>
    </p:spTree>
    <p:extLst>
      <p:ext uri="{BB962C8B-B14F-4D97-AF65-F5344CB8AC3E}">
        <p14:creationId xmlns:p14="http://schemas.microsoft.com/office/powerpoint/2010/main" val="940272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E7DB97B-585A-28F6-E935-13B44D27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1672883"/>
            <a:ext cx="3673914" cy="5192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96C487-CB3D-7A16-8FB6-DC62A001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71" y="1617250"/>
            <a:ext cx="3673912" cy="5248447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4E397A13-AA31-E5F9-D55D-B35B75DBC72E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Klávesy na ovládání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Ošetření vstupů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Výpis mapy</a:t>
            </a:r>
          </a:p>
        </p:txBody>
      </p:sp>
    </p:spTree>
    <p:extLst>
      <p:ext uri="{BB962C8B-B14F-4D97-AF65-F5344CB8AC3E}">
        <p14:creationId xmlns:p14="http://schemas.microsoft.com/office/powerpoint/2010/main" val="262619963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33CDAE-9B2A-FADD-044F-847602D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74" y="1670112"/>
            <a:ext cx="6127482" cy="5208359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843FDBC8-BEC1-9266-C3FA-7371E2A5A4CC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Mapa – automaticky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MQTT log</a:t>
            </a:r>
          </a:p>
        </p:txBody>
      </p:sp>
    </p:spTree>
    <p:extLst>
      <p:ext uri="{BB962C8B-B14F-4D97-AF65-F5344CB8AC3E}">
        <p14:creationId xmlns:p14="http://schemas.microsoft.com/office/powerpoint/2010/main" val="193545414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MQTT</a:t>
            </a:r>
          </a:p>
        </p:txBody>
      </p:sp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4193BCEE-161B-290F-DE3F-D19374CA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DC50D8EC-473D-B3F6-E8D9-BECC48221E16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Komunikace s panelem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Odesílání mapy</a:t>
            </a:r>
          </a:p>
        </p:txBody>
      </p:sp>
    </p:spTree>
    <p:extLst>
      <p:ext uri="{BB962C8B-B14F-4D97-AF65-F5344CB8AC3E}">
        <p14:creationId xmlns:p14="http://schemas.microsoft.com/office/powerpoint/2010/main" val="2818127882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UART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D71C0BA-C776-4BA5-ED99-59E3F7B0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6379C1D6-92E4-83C9-A428-C9DB04D0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817163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264283CB-7CE6-0210-8283-87AEA2116F19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Komunikace s podvozkem</a:t>
            </a:r>
          </a:p>
        </p:txBody>
      </p:sp>
    </p:spTree>
    <p:extLst>
      <p:ext uri="{BB962C8B-B14F-4D97-AF65-F5344CB8AC3E}">
        <p14:creationId xmlns:p14="http://schemas.microsoft.com/office/powerpoint/2010/main" val="34505151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Generování pohybu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FFDEAE6A-2997-3BF0-70FA-79A739B7BFFA}"/>
              </a:ext>
            </a:extLst>
          </p:cNvPr>
          <p:cNvSpPr txBox="1">
            <a:spLocks/>
          </p:cNvSpPr>
          <p:nvPr/>
        </p:nvSpPr>
        <p:spPr>
          <a:xfrm>
            <a:off x="376398" y="1885183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5BB8098A-C45F-251B-6702-8B9CFA8E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87" y="1707035"/>
            <a:ext cx="782111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7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Vzniklé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problémy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Nedostatečné </a:t>
            </a:r>
            <a:r>
              <a:rPr lang="en-US" sz="2000" dirty="0" err="1">
                <a:solidFill>
                  <a:srgbClr val="FFFFFF"/>
                </a:solidFill>
              </a:rPr>
              <a:t>napájení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2D97C4-C0FB-3AE4-F944-F5663CE8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82" y="2181426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C0AA4-F266-A440-45FD-929907B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294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551</Words>
  <Application>Microsoft Office PowerPoint</Application>
  <PresentationFormat>Širokoúhlá obrazovka</PresentationFormat>
  <Paragraphs>92</Paragraphs>
  <Slides>17</Slides>
  <Notes>11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Google Sans</vt:lpstr>
      <vt:lpstr>Söhne</vt:lpstr>
      <vt:lpstr>Motiv Office</vt:lpstr>
      <vt:lpstr>Sonar Car</vt:lpstr>
      <vt:lpstr>Vývoj</vt:lpstr>
      <vt:lpstr>Sonar</vt:lpstr>
      <vt:lpstr>Panel</vt:lpstr>
      <vt:lpstr>Panel</vt:lpstr>
      <vt:lpstr>MQTT</vt:lpstr>
      <vt:lpstr>UART</vt:lpstr>
      <vt:lpstr>Generování pohybu</vt:lpstr>
      <vt:lpstr>Vzniklé problémy</vt:lpstr>
      <vt:lpstr>Co mě projekt naučil?</vt:lpstr>
      <vt:lpstr>Závěr</vt:lpstr>
      <vt:lpstr>Jak pokračovat?</vt:lpstr>
      <vt:lpstr>DĚKUJI ZA POZORNOST</vt:lpstr>
      <vt:lpstr>Video</vt:lpstr>
      <vt:lpstr>Jaké jsou možnosti vašeho mapování (dosah, rozlišení, předpoklady)?</vt:lpstr>
      <vt:lpstr>Co Vás vedlo k výběru ultrazvuku? Proč ne laser?</vt:lpstr>
      <vt:lpstr>Řešili jste autonomní pohyb vozítka, volbu směru cesty?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Sonar Car</dc:title>
  <dc:creator>matej jun</dc:creator>
  <cp:lastModifiedBy>Matěj Jun</cp:lastModifiedBy>
  <cp:revision>31</cp:revision>
  <dcterms:created xsi:type="dcterms:W3CDTF">2024-03-26T18:21:30Z</dcterms:created>
  <dcterms:modified xsi:type="dcterms:W3CDTF">2024-05-12T09:18:11Z</dcterms:modified>
</cp:coreProperties>
</file>